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0B0C0-E182-468B-BF2E-623F9D50F8E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D4C27-30F4-44FC-B32B-AC10139AC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75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D4C27-30F4-44FC-B32B-AC10139AC4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7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9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1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4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9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2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4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2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1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848F-4ACA-4E94-AB4E-325F1304A447}" type="datetimeFigureOut">
              <a:rPr lang="en-US" smtClean="0"/>
              <a:t>03/10/2021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52F31-9CE4-4BEE-9483-611E4ADE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9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5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76201"/>
            <a:ext cx="9677400" cy="6934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4600" y="1114961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ĐẠI SỐ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8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TIẾT 5:   LUYỆN TẬP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791529" y="117476"/>
            <a:ext cx="256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24 SGK/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52400" y="3208080"/>
            <a:ext cx="39128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(7x - 5)</a:t>
            </a:r>
            <a:r>
              <a:rPr lang="en-US" sz="28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(7.5 – 5)</a:t>
            </a:r>
            <a:r>
              <a:rPr lang="en-US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30</a:t>
            </a:r>
            <a:r>
              <a:rPr lang="en-US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900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gtbt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5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199096" y="3505200"/>
            <a:ext cx="0" cy="228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/>
              <p:cNvSpPr txBox="1"/>
              <p:nvPr/>
            </p:nvSpPr>
            <p:spPr>
              <a:xfrm>
                <a:off x="685800" y="685800"/>
                <a:ext cx="7239000" cy="1055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49x</a:t>
                </a:r>
                <a:r>
                  <a:rPr lang="en-US" sz="2400" b="1" baseline="30000" dirty="0" smtClean="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- 70x +25  </a:t>
                </a:r>
                <a:r>
                  <a:rPr lang="en-US" sz="2400" b="1" dirty="0" err="1" smtClean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400" b="1" dirty="0" smtClean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pPr algn="l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a) x=5                                          b)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685800"/>
                <a:ext cx="7239000" cy="1055354"/>
              </a:xfrm>
              <a:prstGeom prst="rect">
                <a:avLst/>
              </a:prstGeom>
              <a:blipFill rotWithShape="1">
                <a:blip r:embed="rId2"/>
                <a:stretch>
                  <a:fillRect l="-1769" t="-5780" b="-69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6"/>
          <p:cNvSpPr txBox="1"/>
          <p:nvPr/>
        </p:nvSpPr>
        <p:spPr>
          <a:xfrm>
            <a:off x="2590800" y="1752340"/>
            <a:ext cx="4643887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49x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- 70x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+ 25 </a:t>
            </a:r>
          </a:p>
          <a:p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=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(7x)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2.7x.5 + 5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(7x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lang="en-US" sz="2400" b="1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9"/>
              <p:cNvSpPr txBox="1"/>
              <p:nvPr/>
            </p:nvSpPr>
            <p:spPr>
              <a:xfrm>
                <a:off x="4343400" y="3124200"/>
                <a:ext cx="4903470" cy="2713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(7x - 5)</a:t>
                </a:r>
                <a:r>
                  <a:rPr lang="en-US" sz="2800" b="1" baseline="30000" dirty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(7.</a:t>
                </a:r>
                <a:r>
                  <a:rPr lang="en-US" sz="3200" b="1" dirty="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5)</a:t>
                </a:r>
                <a:r>
                  <a:rPr lang="en-US" sz="32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(-4)</a:t>
                </a:r>
                <a:r>
                  <a:rPr lang="en-US" sz="32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16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gtbt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4903470" cy="2713050"/>
              </a:xfrm>
              <a:prstGeom prst="rect">
                <a:avLst/>
              </a:prstGeom>
              <a:blipFill rotWithShape="1">
                <a:blip r:embed="rId3"/>
                <a:stretch>
                  <a:fillRect l="-3234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56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791528" y="117476"/>
            <a:ext cx="510397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25 SGK/ 12:</a:t>
            </a:r>
            <a:r>
              <a:rPr lang="en-US" sz="3200" b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</a:p>
        </p:txBody>
      </p:sp>
      <p:sp>
        <p:nvSpPr>
          <p:cNvPr id="10" name="Text Box 6"/>
          <p:cNvSpPr txBox="1"/>
          <p:nvPr/>
        </p:nvSpPr>
        <p:spPr>
          <a:xfrm>
            <a:off x="304800" y="963334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a)  (a + b + c )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[(a + b) +c]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+ b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+ 2.(a + b).c + 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=  a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+ 2ab + b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+ 2ac + 2bc + 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=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2ab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2ac +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2bc</a:t>
            </a:r>
            <a:endParaRPr lang="en-US" sz="24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/>
          <p:nvPr/>
        </p:nvSpPr>
        <p:spPr>
          <a:xfrm>
            <a:off x="304800" y="3166408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b)  (a + b - c )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[(a + b) - c]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+ b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- 2.(a + b).c + 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=  a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+ 2ab + b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- 2ac - 2bc + 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=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2ab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2ac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- 2bc</a:t>
            </a:r>
            <a:endParaRPr lang="en-US" sz="24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2601278" y="374650"/>
            <a:ext cx="3048476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980599" y="1433831"/>
            <a:ext cx="6258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BT 20, 22, 25b,c SGK / 12</a:t>
            </a:r>
          </a:p>
        </p:txBody>
      </p:sp>
    </p:spTree>
    <p:extLst>
      <p:ext uri="{BB962C8B-B14F-4D97-AF65-F5344CB8AC3E}">
        <p14:creationId xmlns:p14="http://schemas.microsoft.com/office/powerpoint/2010/main" val="14125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"/>
            <a:ext cx="8534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hằng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đẳng thức đáng nhớ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351544"/>
            <a:ext cx="579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(A + B)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+ 2AB + B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(A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- 2AB + B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c)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A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-  B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=  (A + B)(A - B)</a:t>
            </a:r>
          </a:p>
        </p:txBody>
      </p: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63575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2078356"/>
                <a:ext cx="5791200" cy="2265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lphaLcParenR"/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+ 2x + 1</a:t>
                </a:r>
              </a:p>
              <a:p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9x</a:t>
                </a:r>
                <a:r>
                  <a:rPr lang="en-US" sz="32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+ y</a:t>
                </a: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+ 6xy</a:t>
                </a:r>
              </a:p>
              <a:p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c)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25a</a:t>
                </a:r>
                <a:r>
                  <a:rPr lang="en-US" sz="32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+ 4b</a:t>
                </a: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-  20ab</a:t>
                </a:r>
              </a:p>
              <a:p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d)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x</a:t>
                </a:r>
                <a:r>
                  <a:rPr lang="en-US" sz="3200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-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078356"/>
                <a:ext cx="5791200" cy="2265044"/>
              </a:xfrm>
              <a:prstGeom prst="rect">
                <a:avLst/>
              </a:prstGeom>
              <a:blipFill rotWithShape="1">
                <a:blip r:embed="rId2"/>
                <a:stretch>
                  <a:fillRect l="-2632" t="-3763" b="-2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7380" y="257145"/>
            <a:ext cx="377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16/ 11(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066800"/>
            <a:ext cx="269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   x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+ 2x 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x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+ 2.x.1 + 1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( x + 1) 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226475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 startAt="3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25a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+ 4b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20ab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=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25a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20ab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+ 4b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 (5a)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- 2.5a.2b + (2b)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( 5a - 2b) 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1054418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 startAt="2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9x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y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6xy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= 9x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+ 6xy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y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(3x)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+ 2.3x.y + y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( 3x + y) 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3048000"/>
                <a:ext cx="2895600" cy="168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R" startAt="4"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x</a:t>
                </a:r>
                <a:r>
                  <a:rPr lang="en-US" sz="2400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-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</a:p>
              <a:p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= x</a:t>
                </a:r>
                <a:r>
                  <a:rPr lang="en-US" sz="2400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- 2.x.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+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  <m:r>
                      <a:rPr lang="en-US" sz="2400" b="1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= ( 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b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endParaRPr lang="en-US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048000"/>
                <a:ext cx="2895600" cy="1687578"/>
              </a:xfrm>
              <a:prstGeom prst="rect">
                <a:avLst/>
              </a:prstGeom>
              <a:blipFill rotWithShape="1">
                <a:blip r:embed="rId2"/>
                <a:stretch>
                  <a:fillRect l="-2947" r="-211" b="-2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81" y="257145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16/ 11(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588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  ( 10a  +  5 )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100a(a+1) + 25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69188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VT: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( 10a  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=  (10a)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+ 2.10a.5 + 5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=  100a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 100a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 (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VP:  100a(a+1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= 100a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100a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+ 25 (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( 10a  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100a(a+1)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81" y="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17/ 11(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1032808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25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10.2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( 10.2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100.2(2+1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100.2.3 +25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600 +25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= 625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209800" y="3254514"/>
            <a:ext cx="17526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0163" y="4854714"/>
            <a:ext cx="1031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 =  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464314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+1 =      </a:t>
            </a:r>
            <a:endParaRPr lang="en-US" sz="40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331214" y="4245114"/>
            <a:ext cx="488186" cy="838200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71058" y="4854714"/>
            <a:ext cx="57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09800" y="5464314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  +  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95500" y="5388114"/>
            <a:ext cx="57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819400" y="5464314"/>
            <a:ext cx="990600" cy="0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8600" y="512331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0" y="5137428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00  +  25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0" y="3613428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   1225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334000" y="4245114"/>
            <a:ext cx="0" cy="905514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/>
      <p:bldP spid="9" grpId="0" build="p"/>
      <p:bldP spid="25" grpId="0"/>
      <p:bldP spid="25" grpId="1"/>
      <p:bldP spid="26" grpId="0"/>
      <p:bldP spid="26" grpId="1"/>
      <p:bldP spid="27" grpId="0"/>
      <p:bldP spid="27" grpId="1"/>
      <p:bldP spid="29" grpId="0"/>
      <p:bldP spid="29" grpId="1"/>
      <p:bldP spid="30" grpId="0"/>
      <p:bldP spid="30" grpId="1"/>
      <p:bldP spid="30" grpId="2"/>
      <p:bldP spid="31" grpId="0"/>
      <p:bldP spid="31" grpId="1"/>
      <p:bldP spid="33" grpId="0"/>
      <p:bldP spid="33" grpId="1"/>
      <p:bldP spid="34" grpId="0"/>
      <p:bldP spid="34" grpId="1"/>
      <p:bldP spid="35" grpId="0"/>
      <p:bldP spid="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304800"/>
            <a:ext cx="17526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195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63" y="1905000"/>
            <a:ext cx="1031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 =  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5146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+1 =      </a:t>
            </a:r>
            <a:endParaRPr lang="en-US" sz="40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45614" y="1295400"/>
            <a:ext cx="488186" cy="838200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85458" y="1905000"/>
            <a:ext cx="1243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2514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19  +  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9900" y="2541657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733800" y="2514600"/>
            <a:ext cx="990600" cy="0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53000" y="2173597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380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5000" y="2133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00  +  25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4400" y="663714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   38025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1295400"/>
            <a:ext cx="0" cy="905514"/>
          </a:xfrm>
          <a:prstGeom prst="straightConnector1">
            <a:avLst/>
          </a:prstGeom>
          <a:ln w="508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1" grpId="0"/>
      <p:bldP spid="13" grpId="0"/>
      <p:bldP spid="13" grpId="1"/>
      <p:bldP spid="14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318808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35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10.3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( 10.3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100.3(3+1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100.3.4 +25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1200 +25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= 1225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3395008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65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10.6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( 10.6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100.6(6+1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100.6.7 +25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4200 +25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= 4225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588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  ( 10a  +  5 )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100a(a+1) + 25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869188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VT: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( 10a  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=  (10a)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+ 2.10a.5 + 5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=  100a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 100a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 (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VP:  100a(a+1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= 100a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100a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+ 25 (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( 10a  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100a(a+1)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254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1032808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25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10.2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( 10.2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  5 ) </a:t>
            </a:r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100.2(2+1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100.2.3 +25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= 600 +25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= 625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95250" y="189866"/>
            <a:ext cx="8149114" cy="1076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32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21 SGK/ 12: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6"/>
          <p:cNvSpPr txBox="1"/>
          <p:nvPr/>
        </p:nvSpPr>
        <p:spPr>
          <a:xfrm>
            <a:off x="247650" y="1434405"/>
            <a:ext cx="417195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a)  9x</a:t>
            </a:r>
            <a:r>
              <a:rPr lang="en-US" sz="28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- 6x + 1</a:t>
            </a:r>
          </a:p>
          <a:p>
            <a:pPr algn="l"/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= ( 3x)</a:t>
            </a:r>
            <a:r>
              <a:rPr lang="en-US" sz="28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- 2.3x.1 + 1</a:t>
            </a:r>
            <a:r>
              <a:rPr lang="en-US" sz="28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algn="l"/>
            <a:r>
              <a:rPr lang="en-US" sz="28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= (3x – 1)</a:t>
            </a:r>
            <a:r>
              <a:rPr lang="en-US" sz="28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/>
          <p:cNvSpPr txBox="1"/>
          <p:nvPr/>
        </p:nvSpPr>
        <p:spPr>
          <a:xfrm>
            <a:off x="3806078" y="1438275"/>
            <a:ext cx="5642722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b) ( 2x + 3y)</a:t>
            </a:r>
            <a:r>
              <a:rPr lang="en-US" sz="28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+ 2(2x+3y) + 1</a:t>
            </a:r>
          </a:p>
          <a:p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= </a:t>
            </a:r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( 2x + 3y)</a:t>
            </a:r>
            <a:r>
              <a:rPr lang="en-US" sz="28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+ 2(2x+3y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).1 </a:t>
            </a:r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</a:p>
          <a:p>
            <a:r>
              <a:rPr lang="en-US" sz="28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= </a:t>
            </a:r>
            <a:r>
              <a:rPr lang="en-US" sz="28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( 2x + </a:t>
            </a:r>
            <a:r>
              <a:rPr lang="en-US" sz="28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3y + 1 )</a:t>
            </a:r>
            <a:r>
              <a:rPr lang="en-US" sz="28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4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51924" y="0"/>
            <a:ext cx="571547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21 SGK/ 12: </a:t>
            </a:r>
            <a:r>
              <a:rPr lang="en-US" sz="2400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Chứng</a:t>
            </a:r>
            <a:r>
              <a:rPr lang="en-US" sz="24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minh </a:t>
            </a:r>
            <a:r>
              <a:rPr lang="en-US" sz="2400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rằng</a:t>
            </a:r>
            <a:r>
              <a:rPr lang="en-US" sz="24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endParaRPr lang="en-US" sz="2400" dirty="0"/>
          </a:p>
        </p:txBody>
      </p:sp>
      <p:sp>
        <p:nvSpPr>
          <p:cNvPr id="7" name="Text Box 6"/>
          <p:cNvSpPr txBox="1"/>
          <p:nvPr/>
        </p:nvSpPr>
        <p:spPr>
          <a:xfrm>
            <a:off x="99727" y="1143000"/>
            <a:ext cx="1232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9448800" y="80965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6"/>
          <p:cNvSpPr txBox="1"/>
          <p:nvPr/>
        </p:nvSpPr>
        <p:spPr>
          <a:xfrm>
            <a:off x="-228600" y="663476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(a + b)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(a – b)</a:t>
            </a:r>
            <a:r>
              <a:rPr lang="en-US" sz="2400" b="1" baseline="30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+ 4ab</a:t>
            </a:r>
            <a:endParaRPr lang="en-US" sz="24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/>
          <p:nvPr/>
        </p:nvSpPr>
        <p:spPr>
          <a:xfrm>
            <a:off x="4313" y="1654076"/>
            <a:ext cx="4643887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VP = (a -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2ab + 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=a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2ab + 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400" b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=VT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b)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+ 4ab</a:t>
            </a:r>
            <a:endParaRPr lang="en-US" sz="24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4244876"/>
            <a:ext cx="45371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 + b)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a-b=20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=3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b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= 20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+ 4.3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= 400+12 </a:t>
            </a:r>
          </a:p>
          <a:p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= 412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6"/>
          <p:cNvSpPr txBox="1"/>
          <p:nvPr/>
        </p:nvSpPr>
        <p:spPr>
          <a:xfrm>
            <a:off x="4591050" y="1273076"/>
            <a:ext cx="478155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VP = (a +b)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_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=a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2ab + b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–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=VT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 –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(a +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4ab</a:t>
            </a:r>
            <a:endParaRPr lang="en-US" sz="24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6"/>
          <p:cNvSpPr txBox="1"/>
          <p:nvPr/>
        </p:nvSpPr>
        <p:spPr>
          <a:xfrm>
            <a:off x="3962400" y="663476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(a + 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4ab</a:t>
            </a:r>
            <a:endParaRPr lang="en-US" sz="24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168676"/>
            <a:ext cx="45371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=7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=12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- 4ab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= 7</a:t>
            </a:r>
            <a:r>
              <a:rPr lang="en-US" sz="2400" b="1" baseline="30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 4.12</a:t>
            </a:r>
          </a:p>
          <a:p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= 49 - 48 </a:t>
            </a:r>
          </a:p>
          <a:p>
            <a:r>
              <a:rPr 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= 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p"/>
      <p:bldP spid="1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1083</Words>
  <Application>Microsoft Office PowerPoint</Application>
  <PresentationFormat>On-screen Show (4:3)</PresentationFormat>
  <Paragraphs>146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Những hằng đẳng thức đáng nhớ</vt:lpstr>
      <vt:lpstr>Viết các biểu thức dưới dạng bình phương của một tổng hoặc một hiệu</vt:lpstr>
      <vt:lpstr>PowerPoint Presentation</vt:lpstr>
      <vt:lpstr>352</vt:lpstr>
      <vt:lpstr>1952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Lai Tien Huong</cp:lastModifiedBy>
  <cp:revision>31</cp:revision>
  <dcterms:created xsi:type="dcterms:W3CDTF">2021-09-28T01:35:18Z</dcterms:created>
  <dcterms:modified xsi:type="dcterms:W3CDTF">2021-10-03T13:45:56Z</dcterms:modified>
</cp:coreProperties>
</file>